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42" d="100"/>
          <a:sy n="42" d="100"/>
        </p:scale>
        <p:origin x="-12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84BD5-1DCA-47F2-A971-4B951BE354ED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6B104-9777-487F-83D3-500EC7D47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22B21-00D7-4D67-AAA6-05618B2625C8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74FA0-95B5-4B89-9074-14BBFE7A6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5B2C6-54C5-40AD-83D0-3DBBD991237D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0DCA6-79CE-47D6-A882-EA0FC8EAC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v"/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Courier New" pitchFamily="49" charset="0"/>
              <a:buChar char="o"/>
              <a:defRPr/>
            </a:lvl3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6FFFF-4886-4D1A-B702-F85E32C03C06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89ABE-17D6-4B8E-AE49-229C8B177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D8C26-CA85-4CB3-A5FA-97C1332F65CA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D639-A4C5-4ACF-B576-6C31BAAB69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B4409-67E9-46D8-80E7-F4F7C1E75119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D85BB-B5B5-40DA-80ED-65CED4D404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944FE-3CB6-4922-AC50-F05B8920D088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3107C-1A52-4895-B368-EA4E14029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29B89-DB0B-4BB2-815C-219A44555695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8D1D2-2F84-41FD-B149-8FF4DBB7F3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0F913-AC5D-414B-9E3C-EEEF94B871D3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4E08E-EF87-4F5A-B086-61D4B4FF5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BB970-0EF9-46EA-A9E6-3E0C730AD8A3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BE87D-03C3-4405-9F5F-F058D194B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8DA22-4F23-4AF6-910A-316922FC293D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AFC61-897B-4E44-821E-00A31B966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151D8C-5801-4FEE-9C71-246808D1AF87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3BD10A-C4C3-4C50-9633-1B0051573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0" r:id="rId4"/>
    <p:sldLayoutId id="2147483786" r:id="rId5"/>
    <p:sldLayoutId id="2147483781" r:id="rId6"/>
    <p:sldLayoutId id="2147483787" r:id="rId7"/>
    <p:sldLayoutId id="2147483788" r:id="rId8"/>
    <p:sldLayoutId id="2147483789" r:id="rId9"/>
    <p:sldLayoutId id="2147483782" r:id="rId10"/>
    <p:sldLayoutId id="214748379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4495801"/>
            <a:ext cx="8458200" cy="157998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b="1" dirty="0" smtClean="0"/>
              <a:t>Counselling PLHIV</a:t>
            </a:r>
            <a:endParaRPr lang="en-US" sz="4400" dirty="0"/>
          </a:p>
        </p:txBody>
      </p:sp>
      <p:pic>
        <p:nvPicPr>
          <p:cNvPr id="10244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3048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Providing Information and Referrals – Medical Care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Specific Issues for counselling: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Take medications as prescribed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Visit the nearest ART centre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Monitor general health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Positive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Specific Issues for counselling: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 smtClean="0"/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dirty="0" smtClean="0"/>
              <a:t>Fear of infecting someone 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 smtClean="0"/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dirty="0" smtClean="0"/>
              <a:t>Fear of not being able to find an intimate partner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 smtClean="0"/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dirty="0" smtClean="0"/>
              <a:t>Medication side effects that affect sexual function 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 smtClean="0"/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dirty="0" smtClean="0"/>
              <a:t>Desire for pregnancy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r>
              <a:rPr lang="en-US" dirty="0" smtClean="0"/>
              <a:t>Correct and consistent condom use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/>
              <a:t>     </a:t>
            </a:r>
          </a:p>
          <a:p>
            <a:pPr eaLnBrk="1" hangingPunct="1">
              <a:buFont typeface="Wingdings" pitchFamily="2" charset="2"/>
              <a:buNone/>
            </a:pPr>
            <a:endParaRPr lang="en-US" b="1" smtClean="0"/>
          </a:p>
          <a:p>
            <a:pPr eaLnBrk="1" hangingPunct="1">
              <a:buFont typeface="Wingdings" pitchFamily="2" charset="2"/>
              <a:buNone/>
            </a:pPr>
            <a:endParaRPr lang="en-US" b="1" smtClean="0"/>
          </a:p>
          <a:p>
            <a:pPr eaLnBrk="1" hangingPunct="1">
              <a:buFont typeface="Wingdings" pitchFamily="2" charset="2"/>
              <a:buNone/>
            </a:pPr>
            <a:r>
              <a:rPr lang="en-US" b="1" smtClean="0"/>
              <a:t>       Experience Sharing by Positive Speaker!</a:t>
            </a: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0"/>
            <a:ext cx="2667000" cy="838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22531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2004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Importance of Counselling PLHIV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PLHIV may experience: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 sense of loss – of dreams and future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 sense of limitation – will it be possible to have a life partner? Children?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 sense of self-blame – of not being able to avoid HIV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 sense of depression/helplessness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 sense of fear – of telling partner? Of stigma that they will face?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Role of Counsellors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Help client deal with spoken and unspoken feelings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Assist client overcome difficulties of adjusting to her/his situation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Provide referrals for practical needs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Group Work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4846637"/>
          </a:xfrm>
        </p:spPr>
        <p:txBody>
          <a:bodyPr/>
          <a:lstStyle/>
          <a:p>
            <a:pPr eaLnBrk="1" hangingPunct="1"/>
            <a:r>
              <a:rPr lang="en-US" sz="2600" dirty="0" smtClean="0"/>
              <a:t>Identify vulnerabilities of a specific PLHIV group (positive youth, positive IDU, positive FSW, positive MSM, positive migrant worker) to STI</a:t>
            </a:r>
          </a:p>
          <a:p>
            <a:pPr eaLnBrk="1" hangingPunct="1"/>
            <a:endParaRPr lang="en-US" sz="2600" dirty="0" smtClean="0"/>
          </a:p>
          <a:p>
            <a:pPr eaLnBrk="1" hangingPunct="1"/>
            <a:r>
              <a:rPr lang="en-US" sz="2600" dirty="0" smtClean="0"/>
              <a:t>Brainstorm </a:t>
            </a:r>
            <a:r>
              <a:rPr lang="en-US" sz="2600" dirty="0" smtClean="0"/>
              <a:t>on possible consequences (physical, mental, social, emotional, treatment-related etc.)</a:t>
            </a:r>
          </a:p>
          <a:p>
            <a:pPr eaLnBrk="1" hangingPunct="1"/>
            <a:endParaRPr lang="en-US" sz="2600" dirty="0" smtClean="0"/>
          </a:p>
          <a:p>
            <a:pPr eaLnBrk="1" hangingPunct="1"/>
            <a:r>
              <a:rPr lang="en-US" sz="2600" dirty="0" smtClean="0"/>
              <a:t>Discuss </a:t>
            </a:r>
            <a:r>
              <a:rPr lang="en-US" sz="2600" dirty="0" smtClean="0"/>
              <a:t>effective counselling strategies to deal with them</a:t>
            </a:r>
          </a:p>
          <a:p>
            <a:pPr eaLnBrk="1" hangingPunct="1"/>
            <a:endParaRPr lang="en-US" sz="2600" dirty="0" smtClean="0"/>
          </a:p>
          <a:p>
            <a:pPr eaLnBrk="1" hangingPunct="1"/>
            <a:r>
              <a:rPr lang="en-US" sz="2600" dirty="0" smtClean="0"/>
              <a:t>Group </a:t>
            </a:r>
            <a:r>
              <a:rPr lang="en-US" sz="2600" dirty="0" smtClean="0"/>
              <a:t>Presentation</a:t>
            </a:r>
          </a:p>
          <a:p>
            <a:pPr eaLnBrk="1" hangingPunct="1"/>
            <a:endParaRPr lang="en-US" sz="26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What should counselling cover?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Assessing needs – psycho-social and medical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Providing information and referrals – healthy living, support, nutrition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Providing information and referrals – medical care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Explaining options for ‘positive prevention’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Assessing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A </a:t>
            </a:r>
            <a:r>
              <a:rPr lang="en-US" dirty="0" err="1" smtClean="0"/>
              <a:t>counsellor</a:t>
            </a:r>
            <a:r>
              <a:rPr lang="en-US" dirty="0" smtClean="0"/>
              <a:t> should be able to assess the following: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Current health status of client at the time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 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Availability of appropriate, non-stigmatizing health care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Support from family and community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Mental health status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Providing Information and Referrals – Healthy Living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46637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Specific Issues for counselling: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dirty="0" smtClean="0"/>
              <a:t>Avoid stress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dirty="0" smtClean="0"/>
              <a:t>Exercise 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dirty="0" smtClean="0"/>
              <a:t>Keep up daily personal hygiene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dirty="0" smtClean="0"/>
              <a:t>Prevent infections (drink clean water, wash hands, </a:t>
            </a:r>
            <a:r>
              <a:rPr lang="en-US" dirty="0" smtClean="0"/>
              <a:t>practice safer sex and prevent </a:t>
            </a:r>
            <a:r>
              <a:rPr lang="en-US" dirty="0" smtClean="0"/>
              <a:t>STI, clean and cover wounds)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Providing Information and Referrals – Support</a:t>
            </a:r>
            <a:endParaRPr lang="en-US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Specific Issues for counselling:</a:t>
            </a:r>
          </a:p>
          <a:p>
            <a:pPr eaLnBrk="1" hangingPunct="1">
              <a:lnSpc>
                <a:spcPct val="200000"/>
              </a:lnSpc>
            </a:pPr>
            <a:r>
              <a:rPr lang="en-US" smtClean="0"/>
              <a:t> Find people to talk to for emotional support</a:t>
            </a:r>
          </a:p>
          <a:p>
            <a:pPr eaLnBrk="1" hangingPunct="1">
              <a:lnSpc>
                <a:spcPct val="200000"/>
              </a:lnSpc>
            </a:pPr>
            <a:r>
              <a:rPr lang="en-US" smtClean="0"/>
              <a:t> Become part of PLHIV support groups and positive networks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Providing Information and Referrals – Nutrition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Specific Issues for counselling:</a:t>
            </a: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en-US" dirty="0" smtClean="0"/>
              <a:t>Devise healthy eating plan</a:t>
            </a: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en-US" dirty="0" smtClean="0"/>
              <a:t>Avoid spicy, oily food</a:t>
            </a: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en-US" dirty="0" smtClean="0"/>
              <a:t>Include pulses, vegetables, egg, milk, fish in diet</a:t>
            </a: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defRPr/>
            </a:pPr>
            <a:r>
              <a:rPr lang="en-US" dirty="0" smtClean="0"/>
              <a:t>Take small frequent meals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</TotalTime>
  <Words>363</Words>
  <Application>Microsoft Office PowerPoint</Application>
  <PresentationFormat>On-screen Show (4:3)</PresentationFormat>
  <Paragraphs>81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Franklin Gothic Medium</vt:lpstr>
      <vt:lpstr>Franklin Gothic Book</vt:lpstr>
      <vt:lpstr>Wingdings 2</vt:lpstr>
      <vt:lpstr>Calibri</vt:lpstr>
      <vt:lpstr>Wingdings</vt:lpstr>
      <vt:lpstr>Trek</vt:lpstr>
      <vt:lpstr>Counselling PLHIV</vt:lpstr>
      <vt:lpstr>Importance of Counselling PLHIV</vt:lpstr>
      <vt:lpstr>Role of Counsellors</vt:lpstr>
      <vt:lpstr>Group Work </vt:lpstr>
      <vt:lpstr>What should counselling cover?</vt:lpstr>
      <vt:lpstr>Assessing Needs</vt:lpstr>
      <vt:lpstr>Providing Information and Referrals – Healthy Living</vt:lpstr>
      <vt:lpstr>Providing Information and Referrals – Support</vt:lpstr>
      <vt:lpstr>Providing Information and Referrals – Nutrition</vt:lpstr>
      <vt:lpstr>Providing Information and Referrals – Medical Care</vt:lpstr>
      <vt:lpstr>Positive Prevention</vt:lpstr>
      <vt:lpstr>Slide 12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Counselling Prisoners</dc:title>
  <dc:creator>The Communication Hu</dc:creator>
  <cp:lastModifiedBy>User</cp:lastModifiedBy>
  <cp:revision>13</cp:revision>
  <dcterms:created xsi:type="dcterms:W3CDTF">2006-08-16T00:00:00Z</dcterms:created>
  <dcterms:modified xsi:type="dcterms:W3CDTF">2010-01-07T07:02:22Z</dcterms:modified>
</cp:coreProperties>
</file>