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58" r:id="rId5"/>
    <p:sldId id="259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39" autoAdjust="0"/>
    <p:restoredTop sz="94660"/>
  </p:normalViewPr>
  <p:slideViewPr>
    <p:cSldViewPr showGuides="1">
      <p:cViewPr varScale="1">
        <p:scale>
          <a:sx n="43" d="100"/>
          <a:sy n="43" d="100"/>
        </p:scale>
        <p:origin x="-102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933F02C-9514-4F85-9883-54707E76C600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27A35C9-6AF6-440C-BC9D-C8BD1E4AE3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7CBF9-927E-4955-A39D-DBEEE2D50DEB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9EC39-935F-407A-A000-B40DE7F9BA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B5A3D-6E8B-4C9D-B567-5CF72A636F20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33803-363E-4D5F-A0B3-FE7048BF21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CAFC7-02E6-416E-8991-AC346C310996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0A78B-AF17-4DE4-93F2-290D41CB79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926FA5-02C4-48AA-B5A1-BB99E5E1B298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7217E2-0AA9-4BFB-8384-59383EBCEC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ED9358-BBAF-484D-BC22-F7CAD0E891B8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0BDF4B-0609-47BF-AB2C-488635E09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617448-3753-4AF6-BE09-A7175D7B5222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5021D8-D8BE-48DD-AD5B-05A1D9073F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2636DB1-FCFD-46B6-B3A4-6612C18ADACA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9DFB22-EDF5-402E-8CDA-5033C1C42E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45456-D15E-4FC4-9D27-0D3828639059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A186A-E52E-4FFC-9C0E-345AFF137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DEF3EE-157C-47AF-A174-6375DFE0DE28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5F74D2-06F9-4E80-9EEE-21F6F5968E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E2CD80C-51E1-4BCC-8609-7C11E9FF459C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EF84BC9-A0B9-4962-AD76-C346E30513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8CA65850-CAE3-4E54-B485-D153E6C1E713}" type="datetimeFigureOut">
              <a:rPr lang="en-US"/>
              <a:pPr>
                <a:defRPr/>
              </a:pPr>
              <a:t>1/7/2010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04132E6-8434-4493-BF1A-1F69080217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1" r:id="rId2"/>
    <p:sldLayoutId id="2147483786" r:id="rId3"/>
    <p:sldLayoutId id="2147483787" r:id="rId4"/>
    <p:sldLayoutId id="2147483788" r:id="rId5"/>
    <p:sldLayoutId id="2147483789" r:id="rId6"/>
    <p:sldLayoutId id="2147483782" r:id="rId7"/>
    <p:sldLayoutId id="2147483790" r:id="rId8"/>
    <p:sldLayoutId id="2147483791" r:id="rId9"/>
    <p:sldLayoutId id="2147483783" r:id="rId10"/>
    <p:sldLayoutId id="21474837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Counselling Prisoners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endParaRPr lang="en-US" smtClean="0"/>
          </a:p>
        </p:txBody>
      </p:sp>
      <p:pic>
        <p:nvPicPr>
          <p:cNvPr id="9220" name="Picture 3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4800" y="1524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2000" smtClean="0"/>
              <a:t>Prisoners may have unprotected sex </a:t>
            </a:r>
          </a:p>
          <a:p>
            <a:pPr eaLnBrk="1" hangingPunct="1">
              <a:lnSpc>
                <a:spcPct val="150000"/>
              </a:lnSpc>
            </a:pPr>
            <a:r>
              <a:rPr lang="en-US" sz="2000" smtClean="0"/>
              <a:t>They may share infected injecting equipment </a:t>
            </a:r>
          </a:p>
          <a:p>
            <a:pPr eaLnBrk="1" hangingPunct="1">
              <a:lnSpc>
                <a:spcPct val="150000"/>
              </a:lnSpc>
            </a:pPr>
            <a:r>
              <a:rPr lang="en-US" sz="2000" smtClean="0"/>
              <a:t>They are often found to have various psychiatric and mental disorders</a:t>
            </a:r>
          </a:p>
          <a:p>
            <a:pPr eaLnBrk="1" hangingPunct="1">
              <a:lnSpc>
                <a:spcPct val="150000"/>
              </a:lnSpc>
            </a:pPr>
            <a:r>
              <a:rPr lang="en-US" sz="2000" smtClean="0"/>
              <a:t>Prisoners may already have been practicing high risk behaviours prior to being imprisoned</a:t>
            </a:r>
          </a:p>
          <a:p>
            <a:pPr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en-US" sz="2000" smtClean="0"/>
              <a:t>	</a:t>
            </a:r>
          </a:p>
          <a:p>
            <a:pPr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en-US" sz="2000" smtClean="0"/>
              <a:t>As a result, there may be an increased risk of transmission of </a:t>
            </a:r>
          </a:p>
          <a:p>
            <a:pPr eaLnBrk="1" hangingPunct="1">
              <a:lnSpc>
                <a:spcPct val="150000"/>
              </a:lnSpc>
              <a:buFont typeface="Wingdings 3" pitchFamily="18" charset="2"/>
              <a:buNone/>
            </a:pPr>
            <a:r>
              <a:rPr lang="en-US" sz="2000" smtClean="0"/>
              <a:t>HIV and other blood-borne viruses.</a:t>
            </a:r>
          </a:p>
          <a:p>
            <a:pPr eaLnBrk="1" hangingPunct="1">
              <a:lnSpc>
                <a:spcPct val="150000"/>
              </a:lnSpc>
            </a:pPr>
            <a:endParaRPr lang="en-US" sz="200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Why are prisoners at risk?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Brainstorming on issues to consider while counselling prisoners</a:t>
            </a:r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Group Work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Explore sexual behaviours and possible non-sexual exposure such as sharing of needle and syringes 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Provide the client with appropriate IEC materials explain routes of STI/RTI and HIV transmission and prevention techniques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Risk Assessment of Prisoners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smtClean="0"/>
              <a:t>Compulsory testing of prisoners for HIV is unethical and ineffective, and should be prohibited</a:t>
            </a:r>
          </a:p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n-US" sz="2400" dirty="0" smtClean="0"/>
          </a:p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smtClean="0"/>
              <a:t>The </a:t>
            </a:r>
            <a:r>
              <a:rPr lang="en-US" sz="2400" dirty="0" err="1" smtClean="0"/>
              <a:t>counsellor</a:t>
            </a:r>
            <a:r>
              <a:rPr lang="en-US" sz="2400" dirty="0" smtClean="0"/>
              <a:t> needs to review the existing policy and practice within the facility with regard to HIV testing, and work with the facility’s management to develop a testing policy that incorporates as many best practice features as possible</a:t>
            </a:r>
          </a:p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Counselling on HIV testing in Prisons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305800" cy="4843462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2000" smtClean="0"/>
              <a:t>Because of the relationship between crime and both legal and illegal drug use, many prisoners may have drug-related problems </a:t>
            </a:r>
          </a:p>
          <a:p>
            <a:pPr eaLnBrk="1" hangingPunct="1">
              <a:lnSpc>
                <a:spcPct val="150000"/>
              </a:lnSpc>
            </a:pPr>
            <a:r>
              <a:rPr lang="en-US" sz="2000" smtClean="0"/>
              <a:t>These can include addiction to drugs such as heroin, amphetamines and alcohol, and physical or mental problems as a result of drug use </a:t>
            </a:r>
          </a:p>
          <a:p>
            <a:pPr eaLnBrk="1" hangingPunct="1">
              <a:lnSpc>
                <a:spcPct val="150000"/>
              </a:lnSpc>
            </a:pPr>
            <a:r>
              <a:rPr lang="en-US" sz="2000" smtClean="0"/>
              <a:t>Counselling should explore strategies to respond to drug-related problems (e.g. treatment for mood disorders, motivational interviewing, information on safe injecting)</a:t>
            </a:r>
          </a:p>
          <a:p>
            <a:pPr eaLnBrk="1" hangingPunct="1">
              <a:lnSpc>
                <a:spcPct val="150000"/>
              </a:lnSpc>
            </a:pPr>
            <a:endParaRPr lang="en-US" sz="200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Counselling on substance abuse in Prisons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/>
              <a:t>Counselling for prisoners may also address several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/>
              <a:t>other issues:</a:t>
            </a:r>
          </a:p>
          <a:p>
            <a:pPr marL="365760" indent="-256032" eaLnBrk="1" fontAlgn="auto" hangingPunct="1">
              <a:lnSpc>
                <a:spcPct val="20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smtClean="0"/>
              <a:t>Pre-release counselling for risk reduction</a:t>
            </a:r>
          </a:p>
          <a:p>
            <a:pPr marL="365760" indent="-256032" eaLnBrk="1" fontAlgn="auto" hangingPunct="1">
              <a:lnSpc>
                <a:spcPct val="20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smtClean="0"/>
              <a:t>Partner disclosure and treatment</a:t>
            </a:r>
          </a:p>
          <a:p>
            <a:pPr marL="365760" indent="-256032" eaLnBrk="1" fontAlgn="auto" hangingPunct="1">
              <a:lnSpc>
                <a:spcPct val="20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smtClean="0"/>
              <a:t>Demonstration of the use of condoms and safe injecting practices</a:t>
            </a:r>
          </a:p>
          <a:p>
            <a:pPr marL="365760" indent="-256032" eaLnBrk="1" fontAlgn="auto" hangingPunct="1">
              <a:lnSpc>
                <a:spcPct val="20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smtClean="0"/>
              <a:t>Suicide risk reduction and psychological referral</a:t>
            </a:r>
          </a:p>
          <a:p>
            <a:pPr marL="365760" indent="-256032" eaLnBrk="1" fontAlgn="auto" hangingPunct="1">
              <a:lnSpc>
                <a:spcPct val="20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400" dirty="0" smtClean="0"/>
              <a:t>Use of prison health services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Other Counselling Issues for Prisoners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14600" y="2133600"/>
            <a:ext cx="4114800" cy="12954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  THANK YOU!</a:t>
            </a:r>
            <a:endParaRPr lang="en-US" sz="4000" dirty="0"/>
          </a:p>
        </p:txBody>
      </p:sp>
      <p:pic>
        <p:nvPicPr>
          <p:cNvPr id="16387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32766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3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4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25</TotalTime>
  <Words>273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Lucida Sans Unicode</vt:lpstr>
      <vt:lpstr>Wingdings 3</vt:lpstr>
      <vt:lpstr>Verdana</vt:lpstr>
      <vt:lpstr>Wingdings 2</vt:lpstr>
      <vt:lpstr>Calibri</vt:lpstr>
      <vt:lpstr>Theme1</vt:lpstr>
      <vt:lpstr>Counselling Prisoners</vt:lpstr>
      <vt:lpstr>Why are prisoners at risk?</vt:lpstr>
      <vt:lpstr>Group Work </vt:lpstr>
      <vt:lpstr>Risk Assessment of Prisoners</vt:lpstr>
      <vt:lpstr>Counselling on HIV testing in Prisons</vt:lpstr>
      <vt:lpstr>Counselling on substance abuse in Prisons</vt:lpstr>
      <vt:lpstr>Other Counselling Issues for Prisoners</vt:lpstr>
      <vt:lpstr>  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Counselling Prisoners</dc:title>
  <dc:creator>The Communication Hu</dc:creator>
  <cp:lastModifiedBy>User</cp:lastModifiedBy>
  <cp:revision>13</cp:revision>
  <dcterms:created xsi:type="dcterms:W3CDTF">2006-08-16T00:00:00Z</dcterms:created>
  <dcterms:modified xsi:type="dcterms:W3CDTF">2010-01-07T07:02:49Z</dcterms:modified>
</cp:coreProperties>
</file>