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74" r:id="rId9"/>
    <p:sldId id="262" r:id="rId10"/>
    <p:sldId id="275" r:id="rId11"/>
    <p:sldId id="276" r:id="rId12"/>
    <p:sldId id="264" r:id="rId13"/>
    <p:sldId id="265" r:id="rId14"/>
    <p:sldId id="266" r:id="rId15"/>
    <p:sldId id="277" r:id="rId16"/>
    <p:sldId id="286" r:id="rId17"/>
    <p:sldId id="278" r:id="rId18"/>
    <p:sldId id="280" r:id="rId19"/>
    <p:sldId id="270" r:id="rId20"/>
    <p:sldId id="271" r:id="rId21"/>
    <p:sldId id="284" r:id="rId22"/>
    <p:sldId id="287" r:id="rId23"/>
    <p:sldId id="285" r:id="rId24"/>
    <p:sldId id="272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288" r:id="rId4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78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92B4CA0-B40A-4763-9CC0-09D217E1C084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F772814-C67A-46A1-AB38-7AEB1CDAA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880FF-890F-47B9-A547-D174CB98B604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C6D3C-CB90-40F9-8926-76619952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2AF3-8602-4E62-83BA-0BB81F10FAB3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215B8-DE24-4BBA-A3A9-23D8A6FAA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02AFF-3ED1-4A3A-806E-8E82626B8873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84B7-230C-492D-A3E3-3747014EB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61F7A2-3CE1-45F7-90A2-DAD2FA98A5C1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F16E17-F9B7-4AD2-8F03-F6C1EBA7B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95BAA3-7D4B-491D-9C17-5BD78498818E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F51C8C-B4BB-4374-8319-6AF0C18FA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9F6982D-3E45-4F94-862C-67130D2D18A3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8F5269-8009-477C-B6FF-D2F833E62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92521F-2C7B-4B39-8936-9F3B219EEBDD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5218A3-D4F9-47C1-90DC-C48DE6462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0CA2-3E86-45CD-9213-72B099F96500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25D96-7039-4A2D-BBEF-C87BE659A1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3898A1-0888-4B42-BD8B-5E15B05AA66D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A6DFD4-480F-450E-93E4-4E732BCE0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E817355-1047-430A-8393-9276FA46EA2F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586ACB5-C00F-492D-A35F-6C5B9B9CC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FF759EA-3196-4536-B99D-B50A02382BD2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826CD89-B9A3-457B-AB8E-57D5C2538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3" r:id="rId2"/>
    <p:sldLayoutId id="2147483888" r:id="rId3"/>
    <p:sldLayoutId id="2147483889" r:id="rId4"/>
    <p:sldLayoutId id="2147483890" r:id="rId5"/>
    <p:sldLayoutId id="2147483891" r:id="rId6"/>
    <p:sldLayoutId id="2147483884" r:id="rId7"/>
    <p:sldLayoutId id="2147483892" r:id="rId8"/>
    <p:sldLayoutId id="2147483893" r:id="rId9"/>
    <p:sldLayoutId id="2147483885" r:id="rId10"/>
    <p:sldLayoutId id="214748388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dirty="0" smtClean="0"/>
              <a:t>Counselling for Adolescents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9219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Growth spurt occurs </a:t>
            </a:r>
          </a:p>
          <a:p>
            <a:pPr eaLnBrk="1" hangingPunct="1"/>
            <a:r>
              <a:rPr lang="en-US" smtClean="0"/>
              <a:t>Breasts develop</a:t>
            </a:r>
          </a:p>
          <a:p>
            <a:pPr eaLnBrk="1" hangingPunct="1"/>
            <a:r>
              <a:rPr lang="en-US" smtClean="0"/>
              <a:t>Skin becomes oily</a:t>
            </a:r>
          </a:p>
          <a:p>
            <a:pPr eaLnBrk="1" hangingPunct="1"/>
            <a:r>
              <a:rPr lang="en-US" smtClean="0"/>
              <a:t>Hips widen                                                                         </a:t>
            </a:r>
          </a:p>
          <a:p>
            <a:pPr eaLnBrk="1" hangingPunct="1"/>
            <a:r>
              <a:rPr lang="en-US" smtClean="0"/>
              <a:t>Underarm hair appears          </a:t>
            </a:r>
          </a:p>
          <a:p>
            <a:pPr eaLnBrk="1" hangingPunct="1"/>
            <a:r>
              <a:rPr lang="en-US" smtClean="0"/>
              <a:t>Pubic hair appears                                 </a:t>
            </a:r>
          </a:p>
          <a:p>
            <a:pPr eaLnBrk="1" hangingPunct="1"/>
            <a:r>
              <a:rPr lang="en-US" smtClean="0"/>
              <a:t>External genitals enlarge</a:t>
            </a:r>
          </a:p>
          <a:p>
            <a:pPr eaLnBrk="1" hangingPunct="1"/>
            <a:r>
              <a:rPr lang="en-US" smtClean="0"/>
              <a:t>Uterus and ovaries enlarge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dirty="0" smtClean="0"/>
              <a:t>Physical Development - </a:t>
            </a:r>
            <a:r>
              <a:rPr lang="en-US" dirty="0" smtClean="0"/>
              <a:t>GIRLS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Sexual organs enlarge and mature</a:t>
            </a:r>
          </a:p>
          <a:p>
            <a:pPr eaLnBrk="1" hangingPunct="1"/>
            <a:r>
              <a:rPr lang="en-US" smtClean="0"/>
              <a:t>Erections in boys</a:t>
            </a:r>
          </a:p>
          <a:p>
            <a:pPr eaLnBrk="1" hangingPunct="1"/>
            <a:r>
              <a:rPr lang="en-US" smtClean="0"/>
              <a:t>Sexual desire</a:t>
            </a:r>
          </a:p>
          <a:p>
            <a:pPr eaLnBrk="1" hangingPunct="1"/>
            <a:r>
              <a:rPr lang="en-US" smtClean="0"/>
              <a:t>Sexual attraction</a:t>
            </a:r>
          </a:p>
          <a:p>
            <a:pPr eaLnBrk="1" hangingPunct="1"/>
            <a:r>
              <a:rPr lang="en-US" smtClean="0"/>
              <a:t>Menarche, Ovulation</a:t>
            </a:r>
          </a:p>
          <a:p>
            <a:pPr eaLnBrk="1" hangingPunct="1"/>
            <a:r>
              <a:rPr lang="en-US" smtClean="0"/>
              <a:t>Sperm Production, Ejaculation</a:t>
            </a:r>
          </a:p>
          <a:p>
            <a:pPr eaLnBrk="1" hangingPunct="1"/>
            <a:r>
              <a:rPr lang="en-US" smtClean="0"/>
              <a:t>Initiation of sexual behaviours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Sexual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Preoccupied with body image</a:t>
            </a:r>
          </a:p>
          <a:p>
            <a:pPr eaLnBrk="1" hangingPunct="1"/>
            <a:r>
              <a:rPr lang="en-US" smtClean="0"/>
              <a:t>Want to establish own identity</a:t>
            </a:r>
          </a:p>
          <a:p>
            <a:pPr eaLnBrk="1" hangingPunct="1"/>
            <a:r>
              <a:rPr lang="en-US" smtClean="0"/>
              <a:t>Fantasy/daydreaming</a:t>
            </a:r>
          </a:p>
          <a:p>
            <a:pPr eaLnBrk="1" hangingPunct="1"/>
            <a:r>
              <a:rPr lang="en-US" smtClean="0"/>
              <a:t>Rapid mood changes, Emotional instability</a:t>
            </a:r>
          </a:p>
          <a:p>
            <a:pPr eaLnBrk="1" hangingPunct="1"/>
            <a:r>
              <a:rPr lang="en-US" smtClean="0"/>
              <a:t>Attention seeking behaviour</a:t>
            </a:r>
          </a:p>
          <a:p>
            <a:pPr eaLnBrk="1" hangingPunct="1"/>
            <a:r>
              <a:rPr lang="en-US" smtClean="0"/>
              <a:t>Sexual attraction</a:t>
            </a:r>
          </a:p>
          <a:p>
            <a:pPr eaLnBrk="1" hangingPunct="1"/>
            <a:r>
              <a:rPr lang="en-US" smtClean="0"/>
              <a:t>Curious, Inquisitive 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Emotional and Social Development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Full of energy, restless</a:t>
            </a:r>
          </a:p>
          <a:p>
            <a:pPr eaLnBrk="1" hangingPunct="1"/>
            <a:r>
              <a:rPr lang="en-US" smtClean="0"/>
              <a:t>Self exploration and evaluation</a:t>
            </a:r>
          </a:p>
          <a:p>
            <a:pPr eaLnBrk="1" hangingPunct="1"/>
            <a:r>
              <a:rPr lang="en-US" smtClean="0"/>
              <a:t>Conflicts with family over control</a:t>
            </a:r>
          </a:p>
          <a:p>
            <a:pPr eaLnBrk="1" hangingPunct="1"/>
            <a:r>
              <a:rPr lang="en-US" smtClean="0"/>
              <a:t>Peer group defines behavioural code</a:t>
            </a:r>
          </a:p>
          <a:p>
            <a:pPr eaLnBrk="1" hangingPunct="1"/>
            <a:r>
              <a:rPr lang="en-US" smtClean="0"/>
              <a:t>Formation of new relationships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Co-relation to Health and Development</a:t>
            </a:r>
            <a:endParaRPr lang="en-US" dirty="0"/>
          </a:p>
        </p:txBody>
      </p:sp>
      <p:sp>
        <p:nvSpPr>
          <p:cNvPr id="22531" name="Text Placeholder 3"/>
          <p:cNvSpPr>
            <a:spLocks noGrp="1"/>
          </p:cNvSpPr>
          <p:nvPr>
            <p:ph type="body" idx="1"/>
          </p:nvPr>
        </p:nvSpPr>
        <p:spPr>
          <a:xfrm>
            <a:off x="3922713" y="2932113"/>
            <a:ext cx="4572000" cy="14541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Health implications to changes/development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 </a:t>
            </a:r>
          </a:p>
          <a:p>
            <a:pPr eaLnBrk="1" hangingPunct="1"/>
            <a:r>
              <a:rPr lang="en-US" smtClean="0"/>
              <a:t>Presentation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Group Work – 3 groups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Health Implications</a:t>
            </a:r>
            <a:endParaRPr lang="en-US" dirty="0"/>
          </a:p>
        </p:txBody>
      </p:sp>
      <p:sp>
        <p:nvSpPr>
          <p:cNvPr id="24579" name="Content Placeholder 5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5108575"/>
          </a:xfrm>
          <a:ln>
            <a:prstDash val="solid"/>
          </a:ln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8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Changes in Adolescence -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800" u="sng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Physical</a:t>
            </a:r>
          </a:p>
          <a:p>
            <a:pPr eaLnBrk="1" hangingPunct="1">
              <a:buFont typeface="Wingdings 3" pitchFamily="18" charset="2"/>
              <a:buNone/>
            </a:pPr>
            <a:endParaRPr lang="en-US" sz="2800" smtClean="0">
              <a:latin typeface="Calibri" pitchFamily="34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Normal growing-up</a:t>
            </a:r>
            <a:endParaRPr lang="en-US" sz="3600" smtClean="0"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 in height and weight</a:t>
            </a:r>
          </a:p>
          <a:p>
            <a:pPr marL="598488" lvl="1" indent="-342900">
              <a:spcBef>
                <a:spcPct val="0"/>
              </a:spcBef>
              <a:buFont typeface="Verdana" pitchFamily="34" charset="0"/>
              <a:buNone/>
            </a:pPr>
            <a:endParaRPr lang="en-US" sz="3600" smtClean="0"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Breasts development</a:t>
            </a:r>
            <a:endParaRPr lang="en-US" sz="3600" smtClean="0"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endParaRPr lang="en-US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Skin becomes oily</a:t>
            </a:r>
            <a:endParaRPr lang="en-US" sz="36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Desire to be thin, have a good figure</a:t>
            </a:r>
          </a:p>
          <a:p>
            <a:endParaRPr lang="en-US" smtClean="0"/>
          </a:p>
        </p:txBody>
      </p:sp>
      <p:sp>
        <p:nvSpPr>
          <p:cNvPr id="24580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066800"/>
            <a:ext cx="4041775" cy="5486400"/>
          </a:xfrm>
          <a:ln>
            <a:prstDash val="solid"/>
          </a:ln>
        </p:spPr>
        <p:txBody>
          <a:bodyPr/>
          <a:lstStyle/>
          <a:p>
            <a:pPr marL="598488" lvl="1" indent="-342900">
              <a:spcBef>
                <a:spcPct val="0"/>
              </a:spcBef>
              <a:buFont typeface="Verdana" pitchFamily="34" charset="0"/>
              <a:buNone/>
              <a:tabLst>
                <a:tab pos="285750" algn="l"/>
              </a:tabLst>
            </a:pPr>
            <a:endParaRPr lang="en-US" sz="24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Verdana" pitchFamily="34" charset="0"/>
              <a:buNone/>
              <a:tabLst>
                <a:tab pos="285750" algn="l"/>
              </a:tabLst>
            </a:pPr>
            <a:r>
              <a:rPr lang="en-US" sz="2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Health Implications</a:t>
            </a:r>
          </a:p>
          <a:p>
            <a:pPr marL="598488" lvl="1" indent="-342900">
              <a:spcBef>
                <a:spcPct val="0"/>
              </a:spcBef>
              <a:buFont typeface="Verdana" pitchFamily="34" charset="0"/>
              <a:buNone/>
              <a:tabLst>
                <a:tab pos="285750" algn="l"/>
              </a:tabLst>
            </a:pPr>
            <a:endParaRPr lang="en-US" sz="28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Verdana" pitchFamily="34" charset="0"/>
              <a:buNone/>
              <a:tabLst>
                <a:tab pos="285750" algn="l"/>
              </a:tabLst>
            </a:pPr>
            <a:endParaRPr lang="en-US" sz="280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  <a:tabLst>
                <a:tab pos="285750" algn="l"/>
              </a:tabLst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Undue anxiety and tension</a:t>
            </a: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  <a:tabLst>
                <a:tab pos="285750" algn="l"/>
              </a:tabLst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Increased nutrition requirement – if inadequate, under nourished and anemic</a:t>
            </a: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  <a:tabLst>
                <a:tab pos="285750" algn="l"/>
              </a:tabLst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Stooping of shoulders, poor posture, back pain</a:t>
            </a: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  <a:tabLst>
                <a:tab pos="285750" algn="l"/>
              </a:tabLst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Acne</a:t>
            </a: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  <a:tabLst>
                <a:tab pos="285750" algn="l"/>
              </a:tabLst>
            </a:pPr>
            <a:r>
              <a:rPr lang="en-US" sz="24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Protein-energy malnutrition, anemia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  <p:sp>
        <p:nvSpPr>
          <p:cNvPr id="25603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295400"/>
            <a:ext cx="3657600" cy="5257800"/>
          </a:xfrm>
          <a:ln>
            <a:prstDash val="solid"/>
          </a:ln>
        </p:spPr>
        <p:txBody>
          <a:bodyPr/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Changes in Adolescence </a:t>
            </a:r>
            <a:r>
              <a:rPr lang="en-US" sz="28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– </a:t>
            </a:r>
            <a:r>
              <a:rPr lang="en-US" sz="2800" u="sng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Sexual </a:t>
            </a:r>
            <a:endParaRPr lang="en-US" sz="2800" u="sng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indent="0" eaLnBrk="1" hangingPunct="1">
              <a:buFont typeface="Wingdings 3" pitchFamily="18" charset="2"/>
              <a:buNone/>
            </a:pPr>
            <a:endParaRPr lang="en-US" sz="2800" u="sng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Desire to have sex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None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Ejaculation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endParaRPr lang="en-US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8488" lvl="1" indent="-342900">
              <a:spcBef>
                <a:spcPct val="0"/>
              </a:spcBef>
              <a:buFont typeface="Wingdings 2" pitchFamily="18" charset="2"/>
              <a:buChar char=""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Menstruation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572000" y="1295400"/>
            <a:ext cx="4267200" cy="55626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en-US" sz="2800" dirty="0" smtClean="0">
                <a:solidFill>
                  <a:srgbClr val="000000"/>
                </a:solidFill>
                <a:latin typeface="Calibri"/>
                <a:ea typeface="Times New Roman"/>
              </a:rPr>
              <a:t>Health Implications</a:t>
            </a:r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 smtClean="0">
              <a:latin typeface="Calibri"/>
              <a:ea typeface="Times New Roman"/>
            </a:endParaRPr>
          </a:p>
          <a:p>
            <a:pPr eaLnBrk="1" hangingPunct="1">
              <a:buFont typeface="Wingdings 3" pitchFamily="18" charset="2"/>
              <a:buNone/>
              <a:defRPr/>
            </a:pPr>
            <a:endParaRPr lang="en-US" dirty="0" smtClean="0">
              <a:latin typeface="Calibri"/>
              <a:ea typeface="Times New Roman"/>
            </a:endParaRPr>
          </a:p>
          <a:p>
            <a:pPr marL="342900" indent="-342900">
              <a:spcAft>
                <a:spcPts val="0"/>
              </a:spcAft>
              <a:buFont typeface="Wingdings 2"/>
              <a:buChar char=""/>
              <a:tabLst>
                <a:tab pos="13716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Unsafe sex leading to unwanted pregnancy, STI, HIV; Need of health education and services</a:t>
            </a:r>
            <a:endParaRPr lang="en-US" dirty="0" smtClean="0">
              <a:latin typeface="Times New Roman"/>
              <a:ea typeface="Times New Roman"/>
            </a:endParaRPr>
          </a:p>
          <a:p>
            <a:pPr marL="342900" indent="-342900">
              <a:spcAft>
                <a:spcPts val="0"/>
              </a:spcAft>
              <a:buFont typeface="Wingdings 2"/>
              <a:buChar char=""/>
              <a:tabLst>
                <a:tab pos="137160" algn="l"/>
              </a:tabLst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Fear, guilt, myths – emotional problems</a:t>
            </a:r>
            <a:endParaRPr lang="en-US" dirty="0" smtClean="0">
              <a:latin typeface="Times New Roman"/>
              <a:ea typeface="Times New Roman"/>
            </a:endParaRPr>
          </a:p>
          <a:p>
            <a:pPr marL="342900" indent="-342900">
              <a:spcAft>
                <a:spcPts val="0"/>
              </a:spcAft>
              <a:buFont typeface="Wingdings 2"/>
              <a:buChar char=""/>
              <a:tabLst>
                <a:tab pos="137160" algn="l"/>
              </a:tabLst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Dysmenorrhoea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 (pain during menstruation),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Menorrhagia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Times New Roman"/>
              </a:rPr>
              <a:t> (excessive bleeding) – Anemia, Poor menstrual hygiene may lead to RTI</a:t>
            </a:r>
            <a:endParaRPr lang="en-US" dirty="0" smtClean="0">
              <a:latin typeface="Times New Roman"/>
              <a:ea typeface="Times New Roman"/>
            </a:endParaRP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0223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  <p:sp>
        <p:nvSpPr>
          <p:cNvPr id="26627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219200"/>
            <a:ext cx="4040188" cy="5638800"/>
          </a:xfrm>
          <a:ln>
            <a:prstDash val="solid"/>
          </a:ln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8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Changes in Adolescence - </a:t>
            </a:r>
          </a:p>
          <a:p>
            <a:pPr>
              <a:buFont typeface="Wingdings 3" pitchFamily="18" charset="2"/>
              <a:buNone/>
            </a:pPr>
            <a:r>
              <a:rPr lang="en-US" sz="2800" u="sng" smtClean="0">
                <a:latin typeface="Calibri" pitchFamily="34" charset="0"/>
              </a:rPr>
              <a:t>Emotional and Social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Development of Identity</a:t>
            </a:r>
          </a:p>
          <a:p>
            <a:pPr lvl="1">
              <a:buFont typeface="Arial" charset="0"/>
              <a:buChar char="•"/>
            </a:pPr>
            <a:endParaRPr lang="en-US" sz="2400" smtClean="0"/>
          </a:p>
          <a:p>
            <a:pPr lvl="1">
              <a:buFont typeface="Arial" charset="0"/>
              <a:buChar char="•"/>
            </a:pPr>
            <a:r>
              <a:rPr lang="en-US" sz="2400" smtClean="0"/>
              <a:t>Very curious</a:t>
            </a:r>
          </a:p>
          <a:p>
            <a:pPr lvl="1">
              <a:buFont typeface="Arial" charset="0"/>
              <a:buChar char="•"/>
            </a:pPr>
            <a:endParaRPr lang="en-US" sz="2400" smtClean="0"/>
          </a:p>
          <a:p>
            <a:pPr lvl="1">
              <a:buFont typeface="Arial" charset="0"/>
              <a:buChar char="•"/>
            </a:pPr>
            <a:endParaRPr lang="en-US" sz="2400" smtClean="0"/>
          </a:p>
          <a:p>
            <a:pPr lvl="1">
              <a:buFont typeface="Arial" charset="0"/>
              <a:buChar char="•"/>
            </a:pPr>
            <a:endParaRPr lang="en-US" sz="2400" smtClean="0"/>
          </a:p>
          <a:p>
            <a:pPr lvl="1">
              <a:buFont typeface="Arial" charset="0"/>
              <a:buChar char="•"/>
            </a:pPr>
            <a:r>
              <a:rPr lang="en-US" sz="2400" smtClean="0"/>
              <a:t>Peer pressure </a:t>
            </a:r>
          </a:p>
        </p:txBody>
      </p:sp>
      <p:sp>
        <p:nvSpPr>
          <p:cNvPr id="26628" name="Content Placeholder 6"/>
          <p:cNvSpPr>
            <a:spLocks noGrp="1"/>
          </p:cNvSpPr>
          <p:nvPr>
            <p:ph sz="quarter" idx="4"/>
          </p:nvPr>
        </p:nvSpPr>
        <p:spPr>
          <a:xfrm>
            <a:off x="4572000" y="1219200"/>
            <a:ext cx="4267200" cy="5638800"/>
          </a:xfrm>
          <a:ln>
            <a:prstDash val="solid"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en-US" sz="280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Health Implications</a:t>
            </a:r>
            <a:endParaRPr lang="en-US" smtClean="0">
              <a:latin typeface="Calibri" pitchFamily="34" charset="0"/>
              <a:cs typeface="Times New Roman" pitchFamily="18" charset="0"/>
            </a:endParaRPr>
          </a:p>
          <a:p>
            <a:pPr lvl="1">
              <a:buFont typeface="Arial" charset="0"/>
              <a:buChar char="•"/>
            </a:pPr>
            <a:r>
              <a:rPr lang="en-US" sz="2400" smtClean="0"/>
              <a:t>Confusion, moodiness, irritation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Experimentation, risk taking behaviour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Effect on life styles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Unhealthy eating habits leading to obesity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Smoking and alcohol use leading to ill health</a:t>
            </a:r>
          </a:p>
          <a:p>
            <a:pPr lvl="1">
              <a:buFont typeface="Arial" charset="0"/>
              <a:buChar char="•"/>
            </a:pPr>
            <a:r>
              <a:rPr lang="en-US" sz="2400" smtClean="0"/>
              <a:t>Speed driving, accidents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b="1" dirty="0" smtClean="0"/>
              <a:t>Consequences of unsafe sexual behaviour in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b="1" dirty="0" smtClean="0"/>
              <a:t>Adolescents: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Early Pregnancy and Parenthood (within and outside marriage); Higher MMR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Unsafe abortions and its related complications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Higher percentage of low birth weight (LBW) babies and increased infant morbidity and mortality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 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STI including HIV/AIDS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/>
              <a:t>Adolescent Growth and Development and its Implications on Health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342900" y="1371600"/>
            <a:ext cx="8458200" cy="4919663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en-US" sz="2600" b="1" dirty="0" smtClean="0"/>
              <a:t>Consequences heightened in adolescents even if 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n-US" sz="2600" b="1" dirty="0" smtClean="0"/>
              <a:t>it has been ‘safer sex’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sz="26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600" dirty="0" smtClean="0"/>
              <a:t>Economic impact - Hindrance to academic and 				       career progression because 			                of pregnancy</a:t>
            </a:r>
            <a:r>
              <a:rPr lang="en-US" sz="2600" b="1" dirty="0" smtClean="0"/>
              <a:t>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en-US" sz="2600" dirty="0" smtClean="0"/>
          </a:p>
          <a:p>
            <a:pPr eaLnBrk="1" hangingPunct="1">
              <a:defRPr/>
            </a:pPr>
            <a:r>
              <a:rPr lang="en-US" sz="2600" dirty="0" smtClean="0"/>
              <a:t> Emotional impact - Guilt, stress, anxiety,     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n-US" sz="2600" dirty="0" smtClean="0"/>
              <a:t>                                  suicide</a:t>
            </a:r>
          </a:p>
          <a:p>
            <a:pPr eaLnBrk="1" hangingPunct="1">
              <a:defRPr/>
            </a:pPr>
            <a:endParaRPr lang="en-US" sz="2600" dirty="0" smtClean="0"/>
          </a:p>
          <a:p>
            <a:pPr eaLnBrk="1" hangingPunct="1">
              <a:defRPr/>
            </a:pPr>
            <a:r>
              <a:rPr lang="en-US" sz="2600" dirty="0" smtClean="0"/>
              <a:t>Social impact - Stigma (especially if unmarried)</a:t>
            </a:r>
          </a:p>
          <a:p>
            <a:pPr eaLnBrk="1" hangingPunct="1">
              <a:defRPr/>
            </a:pPr>
            <a:endParaRPr lang="en-US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376863"/>
          </a:xfrm>
        </p:spPr>
        <p:txBody>
          <a:bodyPr/>
          <a:lstStyle/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STI one of the most common infections among sexually active adolescents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STI/RTI an important health problem - rise to considerable morbidity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STI/RTI, including HIV, most common among young people aged 15-24 and more so in young women of that age group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Adolescents face enhanced vulnerability to HIV/AIDS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Adolescents and STI/RTI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300" dirty="0" smtClean="0">
                <a:latin typeface="Calibri" pitchFamily="34" charset="0"/>
                <a:cs typeface="Arial" charset="0"/>
              </a:rPr>
              <a:t>ADOLESCENTS VULNERABLE TO STI/RTI</a:t>
            </a:r>
            <a:r>
              <a:rPr lang="en-US" sz="4400" dirty="0" smtClean="0">
                <a:latin typeface="Calibri" pitchFamily="34" charset="0"/>
                <a:cs typeface="Arial" charset="0"/>
              </a:rPr>
              <a:t/>
            </a:r>
            <a:br>
              <a:rPr lang="en-US" sz="4400" dirty="0" smtClean="0">
                <a:latin typeface="Calibri" pitchFamily="34" charset="0"/>
                <a:cs typeface="Arial" charset="0"/>
              </a:rPr>
            </a:br>
            <a:r>
              <a:rPr lang="en-US" sz="4400" dirty="0" smtClean="0">
                <a:latin typeface="Calibri" pitchFamily="34" charset="0"/>
                <a:cs typeface="Arial" charset="0"/>
              </a:rPr>
              <a:t/>
            </a:r>
            <a:br>
              <a:rPr lang="en-US" sz="4400" dirty="0" smtClean="0">
                <a:latin typeface="Calibri" pitchFamily="34" charset="0"/>
                <a:cs typeface="Arial" charset="0"/>
              </a:rPr>
            </a:br>
            <a:endParaRPr lang="en-US" dirty="0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3124200" y="2133600"/>
            <a:ext cx="1981200" cy="990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Vulnerability to STI/RTI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791200" y="838200"/>
            <a:ext cx="3200400" cy="3352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Social Powerlessness</a:t>
            </a:r>
            <a:endParaRPr lang="en-US" sz="2000" u="sng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Adolescents  may have little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control over: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Who their partners are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Number of partners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Circumstance &amp; nature of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  sexual activity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They may be vulnerable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abuse, and unable to negotiate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use of protection.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3581400"/>
            <a:ext cx="2133600" cy="1066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rgbClr val="292526"/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Poor hygiene practices, Experimentation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276600" y="914400"/>
            <a:ext cx="1676400" cy="685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Unsafe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Delivery/Abortion</a:t>
            </a:r>
            <a:endParaRPr lang="en-US" sz="16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52400" y="838200"/>
            <a:ext cx="2286000" cy="25908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Physiological Risks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Adolescent women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have greater cervical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ectopy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Susceptible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G</a:t>
            </a:r>
            <a:r>
              <a:rPr lang="en-US" sz="200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onorrhea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Chlamydia and HIV.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52400" y="5029200"/>
            <a:ext cx="2438400" cy="16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0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Social Taboos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surrounding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sexual activity of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adolescents</a:t>
            </a:r>
            <a:endParaRPr lang="en-US" sz="20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743200" y="5029200"/>
            <a:ext cx="3200400" cy="1600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Lack of information</a:t>
            </a:r>
            <a:endParaRPr lang="en-US" sz="2000" u="sng" dirty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on risk and prevention and low contraceptive use</a:t>
            </a: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096000" y="4953000"/>
            <a:ext cx="2819400" cy="16764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u="sng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Barriers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to accessing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comprehensive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reproductive health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services </a:t>
            </a:r>
          </a:p>
        </p:txBody>
      </p:sp>
      <p:sp>
        <p:nvSpPr>
          <p:cNvPr id="30731" name="Line 14"/>
          <p:cNvSpPr>
            <a:spLocks noChangeShapeType="1"/>
          </p:cNvSpPr>
          <p:nvPr/>
        </p:nvSpPr>
        <p:spPr bwMode="auto">
          <a:xfrm flipH="1" flipV="1">
            <a:off x="4191000" y="3124200"/>
            <a:ext cx="1524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15"/>
          <p:cNvSpPr>
            <a:spLocks noChangeShapeType="1"/>
          </p:cNvSpPr>
          <p:nvPr/>
        </p:nvSpPr>
        <p:spPr bwMode="auto">
          <a:xfrm flipH="1" flipV="1">
            <a:off x="4724400" y="3048000"/>
            <a:ext cx="1524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Line 16"/>
          <p:cNvSpPr>
            <a:spLocks noChangeShapeType="1"/>
          </p:cNvSpPr>
          <p:nvPr/>
        </p:nvSpPr>
        <p:spPr bwMode="auto">
          <a:xfrm flipV="1">
            <a:off x="2133600" y="3124200"/>
            <a:ext cx="15240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Line 17"/>
          <p:cNvSpPr>
            <a:spLocks noChangeShapeType="1"/>
          </p:cNvSpPr>
          <p:nvPr/>
        </p:nvSpPr>
        <p:spPr bwMode="auto">
          <a:xfrm flipV="1">
            <a:off x="2286000" y="2819400"/>
            <a:ext cx="914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5" name="Line 18"/>
          <p:cNvSpPr>
            <a:spLocks noChangeShapeType="1"/>
          </p:cNvSpPr>
          <p:nvPr/>
        </p:nvSpPr>
        <p:spPr bwMode="auto">
          <a:xfrm flipH="1">
            <a:off x="4800600" y="990600"/>
            <a:ext cx="10668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Line 19"/>
          <p:cNvSpPr>
            <a:spLocks noChangeShapeType="1"/>
          </p:cNvSpPr>
          <p:nvPr/>
        </p:nvSpPr>
        <p:spPr bwMode="auto">
          <a:xfrm>
            <a:off x="2438400" y="990600"/>
            <a:ext cx="990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Text Box 22"/>
          <p:cNvSpPr txBox="1">
            <a:spLocks noChangeArrowheads="1"/>
          </p:cNvSpPr>
          <p:nvPr/>
        </p:nvSpPr>
        <p:spPr bwMode="auto">
          <a:xfrm>
            <a:off x="2803525" y="4684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38" name="Text Box 23"/>
          <p:cNvSpPr txBox="1">
            <a:spLocks noChangeArrowheads="1"/>
          </p:cNvSpPr>
          <p:nvPr/>
        </p:nvSpPr>
        <p:spPr bwMode="auto">
          <a:xfrm>
            <a:off x="3336925" y="4075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22" name="Straight Arrow Connector 21"/>
          <p:cNvCxnSpPr>
            <a:endCxn id="6" idx="0"/>
          </p:cNvCxnSpPr>
          <p:nvPr/>
        </p:nvCxnSpPr>
        <p:spPr>
          <a:xfrm rot="16200000" flipH="1">
            <a:off x="3810000" y="1828800"/>
            <a:ext cx="533400" cy="76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pPr algn="just" eaLnBrk="1" hangingPunct="1"/>
            <a:r>
              <a:rPr lang="en-US" b="1" smtClean="0"/>
              <a:t>Health benefits</a:t>
            </a:r>
            <a:r>
              <a:rPr lang="en-US" smtClean="0"/>
              <a:t> for the individual adolescent: In terms of her/his current and future health, and in terms of the intergenerational effects</a:t>
            </a:r>
          </a:p>
          <a:p>
            <a:pPr algn="just" eaLnBrk="1" hangingPunct="1">
              <a:buFont typeface="Wingdings 3" pitchFamily="18" charset="2"/>
              <a:buNone/>
            </a:pPr>
            <a:endParaRPr lang="en-US" smtClean="0"/>
          </a:p>
          <a:p>
            <a:pPr algn="just" eaLnBrk="1" hangingPunct="1"/>
            <a:r>
              <a:rPr lang="en-US" b="1" smtClean="0"/>
              <a:t>Economic benefits</a:t>
            </a:r>
            <a:r>
              <a:rPr lang="en-US" smtClean="0"/>
              <a:t>: Improved productivity, return on investments, avert future health cost</a:t>
            </a:r>
          </a:p>
          <a:p>
            <a:pPr algn="just" eaLnBrk="1" hangingPunct="1">
              <a:buFont typeface="Wingdings 3" pitchFamily="18" charset="2"/>
              <a:buNone/>
            </a:pPr>
            <a:endParaRPr lang="en-US" smtClean="0"/>
          </a:p>
          <a:p>
            <a:pPr algn="just" eaLnBrk="1" hangingPunct="1"/>
            <a:r>
              <a:rPr lang="en-US" smtClean="0"/>
              <a:t>As a </a:t>
            </a:r>
            <a:r>
              <a:rPr lang="en-US" b="1" smtClean="0"/>
              <a:t>human right</a:t>
            </a:r>
            <a:r>
              <a:rPr lang="en-US" smtClean="0"/>
              <a:t>: Adolescents (like other age groups) have a right to achieve the highest attainable level of health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Benefits of investing in Adolescent Health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2800" b="1" smtClean="0"/>
              <a:t>Adolescent sexuality impacts, among others,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2800" b="1" smtClean="0"/>
              <a:t>the following health indicators</a:t>
            </a:r>
          </a:p>
          <a:p>
            <a:pPr eaLnBrk="1" hangingPunct="1">
              <a:buFont typeface="Wingdings 3" pitchFamily="18" charset="2"/>
              <a:buNone/>
            </a:pPr>
            <a:endParaRPr lang="en-US" sz="32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Increased Total Fertility Rate (TFR)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Low Contraceptive Prevalence Rate (CPR)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Increased Maternal Mortality Rate (MMR)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Increased Infant Mortality Ratio (IMR)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Increased under-5 Mortality rate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High abortion rate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High STI incidence/prevalence rate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High HIV incidence/prevalence rate </a:t>
            </a:r>
            <a:endParaRPr lang="en-US" sz="2800" smtClean="0"/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Barriers from client and service provider perspective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b="1" smtClean="0"/>
              <a:t>Group 1:</a:t>
            </a:r>
            <a:r>
              <a:rPr lang="en-US" smtClean="0"/>
              <a:t> What are the barriers related to clients (adolescents)?</a:t>
            </a:r>
          </a:p>
          <a:p>
            <a:pPr algn="just" eaLnBrk="1" hangingPunct="1">
              <a:buFont typeface="Wingdings 3" pitchFamily="18" charset="2"/>
              <a:buNone/>
            </a:pPr>
            <a:endParaRPr lang="en-US" smtClean="0"/>
          </a:p>
          <a:p>
            <a:pPr algn="just" eaLnBrk="1" hangingPunct="1"/>
            <a:r>
              <a:rPr lang="en-US" b="1" smtClean="0"/>
              <a:t>Group 2:</a:t>
            </a:r>
            <a:r>
              <a:rPr lang="en-US" smtClean="0"/>
              <a:t> What are barriers related to health provider and policy?</a:t>
            </a:r>
          </a:p>
          <a:p>
            <a:pPr algn="just" eaLnBrk="1" hangingPunct="1">
              <a:buFont typeface="Wingdings 3" pitchFamily="18" charset="2"/>
              <a:buNone/>
            </a:pPr>
            <a:endParaRPr lang="en-US" smtClean="0"/>
          </a:p>
          <a:p>
            <a:pPr algn="just" eaLnBrk="1" hangingPunct="1"/>
            <a:r>
              <a:rPr lang="en-US" b="1" smtClean="0"/>
              <a:t>Group 3:</a:t>
            </a:r>
            <a:r>
              <a:rPr lang="en-US" smtClean="0"/>
              <a:t> What are the barriers related to health facility?</a:t>
            </a:r>
          </a:p>
          <a:p>
            <a:pPr algn="just" eaLnBrk="1" hangingPunct="1">
              <a:buFont typeface="Wingdings 3" pitchFamily="18" charset="2"/>
              <a:buNone/>
            </a:pPr>
            <a:endParaRPr lang="en-US" smtClean="0"/>
          </a:p>
          <a:p>
            <a:pPr algn="just" eaLnBrk="1" hangingPunct="1">
              <a:buFont typeface="Wingdings 3" pitchFamily="18" charset="2"/>
              <a:buNone/>
            </a:pPr>
            <a:r>
              <a:rPr lang="en-US" smtClean="0"/>
              <a:t>Group Presentation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Group Work – 3 groups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>
          <a:xfrm>
            <a:off x="304800" y="1481138"/>
            <a:ext cx="8534400" cy="4525962"/>
          </a:xfrm>
        </p:spPr>
        <p:txBody>
          <a:bodyPr/>
          <a:lstStyle/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Discomfort with real or perceived clinic conditions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4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Discomfort with real or perceived attitudes of providers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4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Concern that the staff will be hostile or judgmental 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4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Belief that the services are not intended for them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4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Concern over lack of privacy and confidentiality</a:t>
            </a:r>
            <a:endParaRPr lang="en-US" sz="2800" smtClean="0"/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4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400" smtClean="0"/>
              <a:t>Embarrassment at needing or wanting RH services </a:t>
            </a:r>
            <a:endParaRPr lang="en-US" sz="2800" smtClean="0"/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Barriers related to clients (Adolescents)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65225"/>
            <a:ext cx="8229600" cy="5311775"/>
          </a:xfrm>
        </p:spPr>
        <p:txBody>
          <a:bodyPr>
            <a:normAutofit fontScale="92500"/>
          </a:bodyPr>
          <a:lstStyle/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Shame, especially if the visit follows coercion or abuse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Fear of being examined by provider of opposite sex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Fear of medical procedures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Ignorance or lack of information about health risk and services available: </a:t>
            </a:r>
            <a:endParaRPr lang="en-US" sz="3600" dirty="0" smtClean="0"/>
          </a:p>
          <a:p>
            <a:pPr marL="859536" lvl="2" eaLnBrk="1" fontAlgn="auto" hangingPunct="1"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Poor understanding of their changing bodies and needs</a:t>
            </a:r>
            <a:endParaRPr lang="en-US" sz="3600" dirty="0" smtClean="0"/>
          </a:p>
          <a:p>
            <a:pPr marL="859536" lvl="2" eaLnBrk="1" fontAlgn="auto" hangingPunct="1"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Insufficient awareness of pregnancy and STI or HIV risks</a:t>
            </a:r>
            <a:endParaRPr lang="en-US" sz="3600" dirty="0" smtClean="0"/>
          </a:p>
          <a:p>
            <a:pPr marL="859536" lvl="2" eaLnBrk="1" fontAlgn="auto" hangingPunct="1"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Lack of information of what services are available and location of services</a:t>
            </a:r>
            <a:endParaRPr lang="en-US" sz="36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19662"/>
          </a:xfrm>
        </p:spPr>
        <p:txBody>
          <a:bodyPr>
            <a:normAutofit fontScale="85000" lnSpcReduction="10000"/>
          </a:bodyPr>
          <a:lstStyle/>
          <a:p>
            <a:pPr marL="114300" lvl="1" indent="0" eaLnBrk="1" fontAlgn="auto" hangingPunct="1">
              <a:spcBef>
                <a:spcPts val="324"/>
              </a:spcBef>
              <a:spcAft>
                <a:spcPts val="0"/>
              </a:spcAft>
              <a:buFont typeface="Verdana" pitchFamily="34" charset="0"/>
              <a:buNone/>
              <a:defRPr/>
            </a:pPr>
            <a:r>
              <a:rPr lang="en-US" sz="2400" b="1" dirty="0" smtClean="0"/>
              <a:t>Provider Factors:</a:t>
            </a:r>
          </a:p>
          <a:p>
            <a:pPr marL="114300" lvl="1" indent="0" eaLnBrk="1" fontAlgn="auto" hangingPunct="1">
              <a:spcBef>
                <a:spcPts val="324"/>
              </a:spcBef>
              <a:spcAft>
                <a:spcPts val="0"/>
              </a:spcAft>
              <a:buFont typeface="Verdana" pitchFamily="34" charset="0"/>
              <a:buNone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Untrained providers and staff for adolescent health issues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Providers and staff not sensitive to adolescents’ needs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Judgmental and/or non empathetic attitude of providers and staff 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Providers and/or staff refuse services to adolescents 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Providers unwilling to provide sufficient time to the adolescent client for interpersonal  communication</a:t>
            </a:r>
            <a:endParaRPr lang="en-US" sz="36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Provider attitude biased towards boys versus girls</a:t>
            </a:r>
            <a:endParaRPr lang="en-US" sz="3600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Barriers related to health providers and policy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304800" y="1165225"/>
            <a:ext cx="8534400" cy="5692775"/>
          </a:xfrm>
        </p:spPr>
        <p:txBody>
          <a:bodyPr/>
          <a:lstStyle/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"Adolescence" covers ages 10-19 years in the RCH-II programme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Government of India (GoI) in the National Youth Policy defines adolescence as 13-19 years 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GoI defines youth as 15-35 years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"Young people" covers ages 10-24 years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"Young adults" covers ages 20-24 years </a:t>
            </a:r>
          </a:p>
          <a:p>
            <a:pPr eaLnBrk="1" hangingPunct="1"/>
            <a:endParaRPr lang="en-US" sz="24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Understanding Adolescence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376862"/>
          </a:xfrm>
        </p:spPr>
        <p:txBody>
          <a:bodyPr/>
          <a:lstStyle/>
          <a:p>
            <a:pPr marL="68263" lvl="1" indent="0" eaLnBrk="1" hangingPunct="1">
              <a:buFont typeface="Verdana" pitchFamily="34" charset="0"/>
              <a:buNone/>
              <a:defRPr/>
            </a:pPr>
            <a:r>
              <a:rPr lang="en-US" sz="2400" b="1" dirty="0" smtClean="0"/>
              <a:t>Policy factors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400" dirty="0" smtClean="0"/>
              <a:t>Discrimination against adolescents, sometimes by requiring minimum age or parental consent</a:t>
            </a:r>
            <a:endParaRPr lang="en-US" sz="28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400" dirty="0" smtClean="0"/>
              <a:t>Unclear laws and policies regarding adolescents, both married/unmarried and boys/girls</a:t>
            </a:r>
            <a:endParaRPr lang="en-US" sz="28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400" dirty="0" smtClean="0"/>
              <a:t>Not involving adolescents during formulation of policies related to their  needs and concerns</a:t>
            </a:r>
            <a:endParaRPr lang="en-US" sz="28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4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400" dirty="0" smtClean="0"/>
              <a:t>Cost of services is high and unaffordable by adolescents</a:t>
            </a:r>
            <a:endParaRPr lang="en-US" sz="2800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/>
          <a:lstStyle/>
          <a:p>
            <a:pPr marL="228600" lvl="1" eaLnBrk="1" hangingPunct="1">
              <a:buFont typeface="Verdana" pitchFamily="34" charset="0"/>
              <a:buNone/>
              <a:defRPr/>
            </a:pPr>
            <a:r>
              <a:rPr lang="en-US" sz="2400" b="1" dirty="0" smtClean="0"/>
              <a:t>Provider factors:</a:t>
            </a:r>
          </a:p>
          <a:p>
            <a:pPr marL="228600" lvl="1" eaLnBrk="1" hangingPunct="1">
              <a:buFont typeface="Verdana" pitchFamily="34" charset="0"/>
              <a:buNone/>
              <a:defRPr/>
            </a:pPr>
            <a:endParaRPr lang="en-US" sz="2400" b="1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Lack of designated or special health services for adolescents at the facility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0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Lack of privacy and confidentiality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0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Unfriendly environment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0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Timings are not suitable and convenient to the adolescents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0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Lack of services that adolescents want</a:t>
            </a:r>
          </a:p>
          <a:p>
            <a:pPr lvl="1" eaLnBrk="1" hangingPunct="1">
              <a:buFont typeface="Lucida Sans Unicode" pitchFamily="34" charset="0"/>
              <a:buChar char="‣"/>
              <a:defRPr/>
            </a:pPr>
            <a:endParaRPr lang="en-US" sz="2000" dirty="0" smtClean="0"/>
          </a:p>
          <a:p>
            <a:pPr lvl="1" eaLnBrk="1" hangingPunct="1">
              <a:buFont typeface="Lucida Sans Unicode" pitchFamily="34" charset="0"/>
              <a:buChar char="‣"/>
              <a:defRPr/>
            </a:pPr>
            <a:r>
              <a:rPr lang="en-US" sz="2000" dirty="0" smtClean="0"/>
              <a:t>Distance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Barriers related to health facility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447800"/>
            <a:ext cx="7772400" cy="1828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100" dirty="0" smtClean="0"/>
              <a:t>Characteristics of adolescent-friendly reproductive and sexual health services</a:t>
            </a:r>
            <a:endParaRPr lang="en-US" sz="4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919662"/>
          </a:xfrm>
        </p:spPr>
        <p:txBody>
          <a:bodyPr>
            <a:normAutofit fontScale="92500"/>
          </a:bodyPr>
          <a:lstStyle/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600" dirty="0" smtClean="0"/>
              <a:t>Sensitive and caters to adolescent needs</a:t>
            </a:r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600" dirty="0" smtClean="0"/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600" dirty="0" smtClean="0"/>
              <a:t>Affordable and acceptable services</a:t>
            </a:r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600" dirty="0" smtClean="0"/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600" dirty="0" smtClean="0"/>
              <a:t>Respect for both boys and girls (married and single) </a:t>
            </a:r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600" dirty="0" smtClean="0"/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600" dirty="0" smtClean="0"/>
              <a:t>Publicity of adolescent 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 and facilities</a:t>
            </a:r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endParaRPr lang="en-US" sz="2600" dirty="0" smtClean="0"/>
          </a:p>
          <a:p>
            <a:pPr marL="621792" lvl="1" eaLnBrk="1" fontAlgn="auto" hangingPunct="1">
              <a:lnSpc>
                <a:spcPct val="11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600" dirty="0" smtClean="0"/>
              <a:t>Adolescent </a:t>
            </a:r>
            <a:r>
              <a:rPr lang="en-US" sz="2600" dirty="0" err="1" smtClean="0"/>
              <a:t>programmes</a:t>
            </a:r>
            <a:r>
              <a:rPr lang="en-US" sz="2600" dirty="0" smtClean="0"/>
              <a:t> to include comprehensive services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Adolescent-friendly Policies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72062"/>
          </a:xfrm>
        </p:spPr>
        <p:txBody>
          <a:bodyPr/>
          <a:lstStyle/>
          <a:p>
            <a:pPr lvl="1" eaLnBrk="1" hangingPunct="1">
              <a:buFont typeface="Lucida Sans Unicode" pitchFamily="34" charset="0"/>
              <a:buChar char="‣"/>
            </a:pPr>
            <a:r>
              <a:rPr lang="en-US" sz="2700" smtClean="0"/>
              <a:t>Linkages with other institutions to promote publicity and encourage utilization of services</a:t>
            </a:r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7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700" smtClean="0"/>
              <a:t>Informative material for adolescent growth, development and health issues and concerns</a:t>
            </a:r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7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700" smtClean="0"/>
              <a:t>Promotion of trained peer counsellor </a:t>
            </a:r>
          </a:p>
          <a:p>
            <a:pPr lvl="1" eaLnBrk="1" hangingPunct="1">
              <a:buFont typeface="Lucida Sans Unicode" pitchFamily="34" charset="0"/>
              <a:buChar char="‣"/>
            </a:pPr>
            <a:endParaRPr lang="en-US" sz="2700" smtClean="0"/>
          </a:p>
          <a:p>
            <a:pPr lvl="1" eaLnBrk="1" hangingPunct="1">
              <a:buFont typeface="Lucida Sans Unicode" pitchFamily="34" charset="0"/>
              <a:buChar char="‣"/>
            </a:pPr>
            <a:r>
              <a:rPr lang="en-US" sz="2700" smtClean="0"/>
              <a:t>Service provided is free of cost or affordable</a:t>
            </a:r>
          </a:p>
          <a:p>
            <a:pPr eaLnBrk="1" hangingPunct="1">
              <a:buFont typeface="Lucida Sans Unicode" pitchFamily="34" charset="0"/>
              <a:buChar char="‣"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686800" cy="4843462"/>
          </a:xfrm>
        </p:spPr>
        <p:txBody>
          <a:bodyPr>
            <a:normAutofit fontScale="92500"/>
          </a:bodyPr>
          <a:lstStyle/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Trained provider aware of adolescent issues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Provides correct and complete information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Is respectful towards  adolescents’ needs and concerns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Increases self-confidence in adolescents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Ensures privacy and confidentiality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Non-judgmental, friendly attitude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Good communication and counselling skills</a:t>
            </a:r>
          </a:p>
          <a:p>
            <a:pPr marL="621792" lvl="1" eaLnBrk="1" fontAlgn="auto" hangingPunct="1">
              <a:lnSpc>
                <a:spcPct val="150000"/>
              </a:lnSpc>
              <a:spcBef>
                <a:spcPts val="324"/>
              </a:spcBef>
              <a:spcAft>
                <a:spcPts val="0"/>
              </a:spcAft>
              <a:buFont typeface="Lucida Sans Unicode" pitchFamily="34" charset="0"/>
              <a:buChar char="‣"/>
              <a:defRPr/>
            </a:pPr>
            <a:r>
              <a:rPr lang="en-US" sz="2400" dirty="0" smtClean="0"/>
              <a:t>Helps develop life skills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Adolescent-friendly Providers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Non-threatening and comfortable  environment</a:t>
            </a:r>
          </a:p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Maintaining privacy and confidentiality</a:t>
            </a:r>
          </a:p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Accessible and approachable (close to adolescents or where they gather)</a:t>
            </a:r>
          </a:p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Counselling and curative services available</a:t>
            </a:r>
          </a:p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Convenient timing</a:t>
            </a:r>
          </a:p>
          <a:p>
            <a:pPr lvl="1" eaLnBrk="1" hangingPunct="1">
              <a:lnSpc>
                <a:spcPct val="150000"/>
              </a:lnSpc>
              <a:buFont typeface="Lucida Sans Unicode" pitchFamily="34" charset="0"/>
              <a:buChar char="‣"/>
            </a:pPr>
            <a:r>
              <a:rPr lang="en-US" sz="2400" smtClean="0"/>
              <a:t>Adequate space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Adolescent-friendly Facility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434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z="2400" smtClean="0"/>
              <a:t>Break the ice to gain her/his trust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smtClean="0"/>
              <a:t>Consider the age and sexual experience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smtClean="0"/>
              <a:t>Demonstrate patience and understanding of the difficulty adolescents have in talking about sex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smtClean="0"/>
              <a:t>Assure privacy and confidentiality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smtClean="0"/>
              <a:t>Respect her/his feelings, choices, and decisions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smtClean="0"/>
              <a:t>Ensure a comfort level for the adolescent to ask questions and communicate concerns and needs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Communicating with Adolescent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5072062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Use language and terms the adolescent uses and can understand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Impart the basic knowledge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Respond to expressed needs for information in understandable and honest ways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Explore feelings as well as facts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Encourage the adolescent to identify options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Lead an analytical discussion of consequences of options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Assist her/him in making an informed decision</a:t>
            </a:r>
          </a:p>
          <a:p>
            <a:pPr marL="365760" indent="-256032" eaLnBrk="1" fontAlgn="auto" hangingPunct="1">
              <a:lnSpc>
                <a:spcPct val="16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Help the adolescent plan how to implement her/his choice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               THANK YOU!</a:t>
            </a:r>
            <a:endParaRPr lang="en-US" sz="4000" dirty="0"/>
          </a:p>
        </p:txBody>
      </p:sp>
      <p:pic>
        <p:nvPicPr>
          <p:cNvPr id="48131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2038" y="3124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mtClean="0"/>
              <a:t>                Adolescence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 0         10         15      19         24             </a:t>
            </a:r>
            <a:r>
              <a:rPr lang="en-US" sz="1600" smtClean="0"/>
              <a:t>Years </a:t>
            </a:r>
            <a:r>
              <a:rPr lang="en-US" smtClean="0"/>
              <a:t>                                                      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                       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                                 Youth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                               </a:t>
            </a:r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endParaRPr lang="en-US" smtClean="0"/>
          </a:p>
          <a:p>
            <a:pPr eaLnBrk="1" hangingPunct="1">
              <a:buFont typeface="Wingdings 3" pitchFamily="18" charset="2"/>
              <a:buNone/>
            </a:pPr>
            <a:r>
              <a:rPr lang="en-US" smtClean="0"/>
              <a:t>                      Young People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Definition as per WHO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 rot="5400000">
            <a:off x="3884612" y="2592388"/>
            <a:ext cx="460375" cy="4114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85800" y="2819400"/>
            <a:ext cx="7620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ight Brace 16"/>
          <p:cNvSpPr/>
          <p:nvPr/>
        </p:nvSpPr>
        <p:spPr>
          <a:xfrm rot="5400000">
            <a:off x="4610100" y="1790700"/>
            <a:ext cx="457200" cy="2667000"/>
          </a:xfrm>
          <a:prstGeom prst="rightBrace">
            <a:avLst>
              <a:gd name="adj1" fmla="val 8333"/>
              <a:gd name="adj2" fmla="val 516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Left Brace 17"/>
          <p:cNvSpPr/>
          <p:nvPr/>
        </p:nvSpPr>
        <p:spPr>
          <a:xfrm rot="16200000" flipH="1">
            <a:off x="3124200" y="838200"/>
            <a:ext cx="533400" cy="2514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Adolescents comprise about 22% of India’s population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Girls make up 47% of adolescent population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Anemia and Stunting are widely prevalent, especially in girls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44.5% girls are married by 18 years (NFHS 3)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Adolescents (15-19 years) contribute 19% of TFR (NFHS 3)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High maternal mortality among adolescent mothers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Unmet need for contraception (15-19 years) 27% (NFHS 3)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 smtClean="0"/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Contraceptive use is 8% and contraceptive use of modern methods is 5%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Facts about Adolescents in India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pPr eaLnBrk="1" hangingPunct="1"/>
            <a:r>
              <a:rPr lang="en-US" sz="2400" smtClean="0"/>
              <a:t>Premarital sexual relations are increasing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Trafficking and prostitution has increased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RTI are common in young women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Misconceptions about HIV/AIDS are wide spread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40% start taking drugs and are prey to substance abuse  between 15-20 years (UNODC, 2002)</a:t>
            </a:r>
          </a:p>
          <a:p>
            <a:pPr eaLnBrk="1" hangingPunct="1"/>
            <a:endParaRPr lang="en-US" sz="2400" smtClean="0"/>
          </a:p>
          <a:p>
            <a:pPr eaLnBrk="1" hangingPunct="1"/>
            <a:r>
              <a:rPr lang="en-US" sz="2400" smtClean="0"/>
              <a:t>Nearly one out of three in 15-19 years is working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Development in Adolescents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Changes in adolescents:</a:t>
            </a:r>
          </a:p>
          <a:p>
            <a:pPr eaLnBrk="1" hangingPunct="1">
              <a:buFont typeface="Wingdings 3" pitchFamily="18" charset="2"/>
              <a:buNone/>
            </a:pPr>
            <a:endParaRPr lang="en-US" sz="4400" smtClean="0"/>
          </a:p>
          <a:p>
            <a:pPr lvl="1" eaLnBrk="1" hangingPunct="1">
              <a:buFont typeface="Arial" charset="0"/>
              <a:buChar char="•"/>
            </a:pPr>
            <a:r>
              <a:rPr lang="en-US" sz="4400" smtClean="0"/>
              <a:t>Physical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4400" smtClean="0"/>
              <a:t>Sexual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4400" smtClean="0"/>
              <a:t>Emotional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Brainstorming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Growth spurt occurs </a:t>
            </a:r>
          </a:p>
          <a:p>
            <a:pPr eaLnBrk="1" hangingPunct="1"/>
            <a:r>
              <a:rPr lang="en-US" smtClean="0"/>
              <a:t>Muscles develop</a:t>
            </a:r>
          </a:p>
          <a:p>
            <a:pPr eaLnBrk="1" hangingPunct="1"/>
            <a:r>
              <a:rPr lang="en-US" smtClean="0"/>
              <a:t>Skin becomes oily</a:t>
            </a:r>
          </a:p>
          <a:p>
            <a:pPr eaLnBrk="1" hangingPunct="1"/>
            <a:r>
              <a:rPr lang="en-US" smtClean="0"/>
              <a:t>Shoulders broaden                                 </a:t>
            </a:r>
          </a:p>
          <a:p>
            <a:pPr eaLnBrk="1" hangingPunct="1"/>
            <a:r>
              <a:rPr lang="en-US" smtClean="0"/>
              <a:t>Voice cracks                                          </a:t>
            </a:r>
          </a:p>
          <a:p>
            <a:pPr eaLnBrk="1" hangingPunct="1"/>
            <a:r>
              <a:rPr lang="en-US" smtClean="0"/>
              <a:t>Underarm and chest hair appears          </a:t>
            </a:r>
          </a:p>
          <a:p>
            <a:pPr eaLnBrk="1" hangingPunct="1"/>
            <a:r>
              <a:rPr lang="en-US" smtClean="0"/>
              <a:t>Pubic hair appears                                 </a:t>
            </a:r>
          </a:p>
          <a:p>
            <a:pPr eaLnBrk="1" hangingPunct="1"/>
            <a:r>
              <a:rPr lang="en-US" smtClean="0"/>
              <a:t>Facial hair appears</a:t>
            </a:r>
          </a:p>
          <a:p>
            <a:pPr eaLnBrk="1" hangingPunct="1"/>
            <a:r>
              <a:rPr lang="en-US" smtClean="0"/>
              <a:t>Penis and testes enlarge</a:t>
            </a:r>
          </a:p>
          <a:p>
            <a:pPr eaLnBrk="1" hangingPunct="1"/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IN" dirty="0" smtClean="0"/>
              <a:t>Physical Development - </a:t>
            </a:r>
            <a:r>
              <a:rPr lang="en-US" dirty="0" smtClean="0"/>
              <a:t>BOYS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2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3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ppt/theme/themeOverride4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235</TotalTime>
  <Words>1487</Words>
  <Application>Microsoft Office PowerPoint</Application>
  <PresentationFormat>On-screen Show (4:3)</PresentationFormat>
  <Paragraphs>363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Theme1</vt:lpstr>
      <vt:lpstr>Counselling for Adolescents </vt:lpstr>
      <vt:lpstr>Adolescent Growth and Development and its Implications on Health</vt:lpstr>
      <vt:lpstr>Understanding Adolescence</vt:lpstr>
      <vt:lpstr>Definition as per WHO </vt:lpstr>
      <vt:lpstr>Facts about Adolescents in India</vt:lpstr>
      <vt:lpstr>Contd.</vt:lpstr>
      <vt:lpstr>Development in Adolescents</vt:lpstr>
      <vt:lpstr>Brainstorming </vt:lpstr>
      <vt:lpstr>Physical Development - BOYS</vt:lpstr>
      <vt:lpstr>Physical Development - GIRLS</vt:lpstr>
      <vt:lpstr>Sexual Development</vt:lpstr>
      <vt:lpstr>Emotional and Social Development</vt:lpstr>
      <vt:lpstr>Contd.</vt:lpstr>
      <vt:lpstr>Co-relation to Health and Development</vt:lpstr>
      <vt:lpstr>Group Work – 3 groups </vt:lpstr>
      <vt:lpstr>Health Implications</vt:lpstr>
      <vt:lpstr>Contd.</vt:lpstr>
      <vt:lpstr>Contd.</vt:lpstr>
      <vt:lpstr>Contd.</vt:lpstr>
      <vt:lpstr>Contd.</vt:lpstr>
      <vt:lpstr>Adolescents and STI/RTI </vt:lpstr>
      <vt:lpstr>ADOLESCENTS VULNERABLE TO STI/RTI  </vt:lpstr>
      <vt:lpstr>Benefits of investing in Adolescent Health </vt:lpstr>
      <vt:lpstr>Contd.</vt:lpstr>
      <vt:lpstr>Barriers from client and service provider perspective</vt:lpstr>
      <vt:lpstr>Group Work – 3 groups </vt:lpstr>
      <vt:lpstr>Barriers related to clients (Adolescents)</vt:lpstr>
      <vt:lpstr>Contd.</vt:lpstr>
      <vt:lpstr>Barriers related to health providers and policy</vt:lpstr>
      <vt:lpstr>Contd.</vt:lpstr>
      <vt:lpstr>Barriers related to health facility</vt:lpstr>
      <vt:lpstr>Characteristics of adolescent-friendly reproductive and sexual health services</vt:lpstr>
      <vt:lpstr>Adolescent-friendly Policies</vt:lpstr>
      <vt:lpstr>Contd.</vt:lpstr>
      <vt:lpstr>Adolescent-friendly Providers</vt:lpstr>
      <vt:lpstr>Adolescent-friendly Facility</vt:lpstr>
      <vt:lpstr>Communicating with Adolescent</vt:lpstr>
      <vt:lpstr>Contd.</vt:lpstr>
      <vt:lpstr>               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Counselling for Adolescents </dc:title>
  <dc:creator>The Communication Hu</dc:creator>
  <cp:lastModifiedBy>TAPTI</cp:lastModifiedBy>
  <cp:revision>54</cp:revision>
  <dcterms:created xsi:type="dcterms:W3CDTF">2006-08-16T00:00:00Z</dcterms:created>
  <dcterms:modified xsi:type="dcterms:W3CDTF">2010-01-13T05:41:00Z</dcterms:modified>
</cp:coreProperties>
</file>